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6" r:id="rId3"/>
    <p:sldId id="284" r:id="rId4"/>
    <p:sldId id="278" r:id="rId5"/>
    <p:sldId id="277" r:id="rId6"/>
    <p:sldId id="283" r:id="rId7"/>
    <p:sldId id="279" r:id="rId8"/>
    <p:sldId id="282" r:id="rId9"/>
    <p:sldId id="286" r:id="rId10"/>
    <p:sldId id="285" r:id="rId11"/>
    <p:sldId id="280" r:id="rId12"/>
    <p:sldId id="281" r:id="rId13"/>
    <p:sldId id="294" r:id="rId14"/>
    <p:sldId id="289" r:id="rId15"/>
    <p:sldId id="291" r:id="rId16"/>
    <p:sldId id="290" r:id="rId17"/>
    <p:sldId id="292" r:id="rId18"/>
    <p:sldId id="293" r:id="rId19"/>
    <p:sldId id="288" r:id="rId20"/>
    <p:sldId id="295" r:id="rId21"/>
    <p:sldId id="296" r:id="rId22"/>
    <p:sldId id="297" r:id="rId2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undariya Manogaran" initials="SM" lastIdx="1" clrIdx="0">
    <p:extLst>
      <p:ext uri="{19B8F6BF-5375-455C-9EA6-DF929625EA0E}">
        <p15:presenceInfo xmlns:p15="http://schemas.microsoft.com/office/powerpoint/2012/main" userId="7795e2ae03412a2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93" autoAdjust="0"/>
    <p:restoredTop sz="92954" autoAdjust="0"/>
  </p:normalViewPr>
  <p:slideViewPr>
    <p:cSldViewPr>
      <p:cViewPr varScale="1">
        <p:scale>
          <a:sx n="107" d="100"/>
          <a:sy n="107" d="100"/>
        </p:scale>
        <p:origin x="1134" y="10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446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20T13:00:45.258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20T13:00:45.258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20T13:00:45.258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20T13:00:45.258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20T13:00:45.258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20T13:00:45.258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9/27/2020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9/27/2020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48000">
              <a:schemeClr val="bg1">
                <a:lumMod val="0"/>
                <a:lumOff val="100000"/>
              </a:schemeClr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 baseline="30000"/>
            </a:lvl1pPr>
          </a:lstStyle>
          <a:p>
            <a:r>
              <a:rPr lang="en-US" dirty="0"/>
              <a:t>test automation &amp; Digital QA Summit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#TAS19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Boston</a:t>
            </a:r>
          </a:p>
          <a:p>
            <a:r>
              <a:rPr lang="en-US" dirty="0"/>
              <a:t>April 3rd , 2019</a:t>
            </a:r>
          </a:p>
          <a:p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5F368D-FA20-46FD-B186-7E7B24F44618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60A190-F80D-4EE0-912C-94D9042ECB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170" y="187131"/>
            <a:ext cx="762084" cy="762084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DEEEA-FB19-45F4-B65B-EA3675EE641D}"/>
              </a:ext>
            </a:extLst>
          </p:cNvPr>
          <p:cNvSpPr txBox="1"/>
          <p:nvPr userDrawn="1"/>
        </p:nvSpPr>
        <p:spPr>
          <a:xfrm>
            <a:off x="9901849" y="986120"/>
            <a:ext cx="213872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2400" dirty="0"/>
              <a:t>TESTINGMIND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FF2254-DE85-4A67-9C51-F6E8F5DB58A3}"/>
              </a:ext>
            </a:extLst>
          </p:cNvPr>
          <p:cNvSpPr txBox="1"/>
          <p:nvPr userDrawn="1"/>
        </p:nvSpPr>
        <p:spPr>
          <a:xfrm>
            <a:off x="5090771" y="6608555"/>
            <a:ext cx="1726755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www.testingmind.com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FF62C3-0CE0-4263-9D96-E20C9826AF94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6D755-4A8D-4CCF-9A40-467581F74A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EAA52B2-947F-40DD-807C-13AD61721C83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A8B516-DDAA-4019-9651-DECF5EDB4338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B234AE-FAA9-4DE9-A4A4-5F2A58AFD3CC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1AE1CD-DA1E-4188-ADA6-03868817EC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8396F1-3C77-49C3-8478-9BECC947A06C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369E2D-4B76-408C-B106-CE263732C97A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C651CB-9108-4CC5-89E5-CE4AC2636174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7ECF30-85CD-453E-AE79-D998D08168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1F6CA7-D735-42C6-9F65-43CD687FD7D3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585B49-7CC2-41E8-BB18-B51822B0DF18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0EBCD-454C-4788-936D-75EAE94628A4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9269F8-9C49-4584-844D-D11287640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E54782-291D-449F-9A79-E71218C57AD0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285AAE-3C24-4944-9FBC-CE9CE6C1A7E5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6C2A74-A6C3-46DB-9CD8-DE29E192EB95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1D573D-DD9E-4DB2-9ABA-609CE712D8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E72008-50EE-4A42-893B-0A9627B46C02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BCE1E-6582-43AF-B8BB-D3F87C381B0B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C22BC9C-B3B2-4614-A537-10605BDFC82A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661EB0-4CBE-45E4-BE22-1F5824F583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D2B6AD-C09B-42E4-9466-24B9124DA01F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B74692-C157-4D7B-BFB1-43F62380A0AD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BBD4DB-37C5-4CA0-9D36-4A70756C4DF0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6557EF-A44E-40DB-95EB-16EA8FD62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966D1A-0F0E-494F-89E2-E2253996BF91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1219A2-F671-4333-8F7F-E2297D413EF4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88F7DC-5D05-450E-8C6D-A8F425A1CA7F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517279-25DE-4D61-8095-D4A9A8374A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A889A9-772E-43D4-A7E2-E32A85836DA3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78D1F3-C808-425C-BB43-DC8CF7777F69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E9E07-F610-47AF-B780-C8CBE0C858FC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AA0C16-763D-4229-A582-EC3D39615D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0A48CC-86D7-43AB-9761-02A821D03E93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F7F7BA-57E7-423E-94EE-F23247557D98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F4E892-30AB-4C6E-8F92-EEF56B147990}"/>
              </a:ext>
            </a:extLst>
          </p:cNvPr>
          <p:cNvSpPr/>
          <p:nvPr userDrawn="1"/>
        </p:nvSpPr>
        <p:spPr>
          <a:xfrm>
            <a:off x="0" y="6583362"/>
            <a:ext cx="12188825" cy="2746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ln>
                <a:noFill/>
              </a:ln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D9171-5B6B-4B0F-B40A-F92D865E97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3" y="6381328"/>
            <a:ext cx="467897" cy="46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0F04C6-CDDE-41B2-BCB8-609C6D31C4E1}"/>
              </a:ext>
            </a:extLst>
          </p:cNvPr>
          <p:cNvSpPr txBox="1"/>
          <p:nvPr userDrawn="1"/>
        </p:nvSpPr>
        <p:spPr>
          <a:xfrm>
            <a:off x="117748" y="6597352"/>
            <a:ext cx="2007281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1100" b="0" dirty="0">
                <a:solidFill>
                  <a:schemeClr val="bg1"/>
                </a:solidFill>
                <a:effectLst/>
              </a:rPr>
              <a:t>TESTINGMIND CONSULTING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D73366-E492-4A84-BEF3-03DDF70EFACD}"/>
              </a:ext>
            </a:extLst>
          </p:cNvPr>
          <p:cNvSpPr txBox="1"/>
          <p:nvPr userDrawn="1"/>
        </p:nvSpPr>
        <p:spPr>
          <a:xfrm>
            <a:off x="6742484" y="6597352"/>
            <a:ext cx="5400601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0" dirty="0">
                <a:solidFill>
                  <a:schemeClr val="bg1"/>
                </a:solidFill>
                <a:effectLst/>
              </a:rPr>
              <a:t>Test Automation and Digital QA Summit</a:t>
            </a:r>
            <a:r>
              <a:rPr lang="en-IN" sz="1100" b="0" dirty="0">
                <a:solidFill>
                  <a:schemeClr val="bg1"/>
                </a:solidFill>
                <a:effectLst/>
              </a:rPr>
              <a:t> | US Season 2</a:t>
            </a:r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hyperlink" Target="https://www.teamhealth.com/" TargetMode="External"/><Relationship Id="rId7" Type="http://schemas.openxmlformats.org/officeDocument/2006/relationships/hyperlink" Target="https://www.yelp.com/user_details?userid=HGN0bwMouXRN8UPDlCw9_Q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ared.Meredith@live.com" TargetMode="External"/><Relationship Id="rId5" Type="http://schemas.openxmlformats.org/officeDocument/2006/relationships/hyperlink" Target="https://jaredmeredith.com/" TargetMode="External"/><Relationship Id="rId4" Type="http://schemas.openxmlformats.org/officeDocument/2006/relationships/hyperlink" Target="https://www.linkedin.com/in/iamjaredmeredith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browserstack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browserstack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lobal network connection">
            <a:extLst>
              <a:ext uri="{FF2B5EF4-FFF2-40B4-BE49-F238E27FC236}">
                <a16:creationId xmlns:a16="http://schemas.microsoft.com/office/drawing/2014/main" id="{8723EE34-E861-4E36-BE89-75E290B4C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4" y="620688"/>
            <a:ext cx="9987398" cy="593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Power of Cross-Platform Automated Web-Based Testing in CICD </a:t>
            </a:r>
            <a:r>
              <a:rPr lang="en-US" dirty="0" smtClean="0"/>
              <a:t>Pipelines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Jared Meredith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Test </a:t>
            </a:r>
            <a:r>
              <a:rPr lang="en-US" dirty="0"/>
              <a:t>Automation and Digital QA Summit</a:t>
            </a:r>
            <a:br>
              <a:rPr lang="en-US" dirty="0"/>
            </a:br>
            <a:r>
              <a:rPr lang="en-US" dirty="0" smtClean="0"/>
              <a:t>#</a:t>
            </a:r>
            <a:r>
              <a:rPr lang="en-US" dirty="0"/>
              <a:t>TAS20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 Season 2</a:t>
            </a:r>
          </a:p>
          <a:p>
            <a:r>
              <a:rPr lang="en-US" dirty="0" smtClean="0"/>
              <a:t>October 8th, </a:t>
            </a:r>
            <a:r>
              <a:rPr lang="en-US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A388-77A3-4FC7-938A-BAFF03AD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About me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48" y="332656"/>
            <a:ext cx="4347963" cy="289864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A9752C-09E0-47D9-9952-2B3D77E47190}"/>
              </a:ext>
            </a:extLst>
          </p:cNvPr>
          <p:cNvSpPr txBox="1">
            <a:spLocks/>
          </p:cNvSpPr>
          <p:nvPr/>
        </p:nvSpPr>
        <p:spPr>
          <a:xfrm>
            <a:off x="477788" y="1828800"/>
            <a:ext cx="11377264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 smtClean="0"/>
              <a:t>12+ Years of IT Experience</a:t>
            </a:r>
          </a:p>
          <a:p>
            <a:pPr lvl="1"/>
            <a:r>
              <a:rPr lang="en-IN" dirty="0"/>
              <a:t>Currently @ </a:t>
            </a:r>
            <a:r>
              <a:rPr lang="en-IN" dirty="0">
                <a:hlinkClick r:id="rId3"/>
              </a:rPr>
              <a:t>TeamHealth</a:t>
            </a:r>
            <a:endParaRPr lang="en-IN" dirty="0"/>
          </a:p>
          <a:p>
            <a:pPr lvl="1"/>
            <a:r>
              <a:rPr lang="en-IN" dirty="0" smtClean="0"/>
              <a:t>Oak Ridge National Laboratory (ORNL)</a:t>
            </a:r>
          </a:p>
          <a:p>
            <a:pPr lvl="1"/>
            <a:r>
              <a:rPr lang="en-IN" dirty="0" smtClean="0"/>
              <a:t>Oak Ridge Associated Universities (ORAU)</a:t>
            </a:r>
          </a:p>
          <a:p>
            <a:pPr lvl="1"/>
            <a:r>
              <a:rPr lang="en-IN" dirty="0" smtClean="0"/>
              <a:t>Lincoln Memorial University</a:t>
            </a:r>
          </a:p>
          <a:p>
            <a:r>
              <a:rPr lang="en-IN" dirty="0"/>
              <a:t>Executive Director of Architecture, Strategy &amp; </a:t>
            </a:r>
            <a:r>
              <a:rPr lang="en-IN" dirty="0" smtClean="0"/>
              <a:t>Governance</a:t>
            </a:r>
          </a:p>
          <a:p>
            <a:r>
              <a:rPr lang="en-IN" dirty="0" smtClean="0"/>
              <a:t>Founding Member, Knox Tech Council </a:t>
            </a:r>
            <a:endParaRPr lang="en-IN" dirty="0"/>
          </a:p>
          <a:p>
            <a:r>
              <a:rPr lang="en-IN" dirty="0" smtClean="0">
                <a:hlinkClick r:id="rId4"/>
              </a:rPr>
              <a:t>LinkedIn</a:t>
            </a:r>
            <a:r>
              <a:rPr lang="en-IN" dirty="0" smtClean="0"/>
              <a:t> – </a:t>
            </a:r>
            <a:r>
              <a:rPr lang="en-IN" dirty="0" smtClean="0">
                <a:hlinkClick r:id="rId5"/>
              </a:rPr>
              <a:t>Website</a:t>
            </a:r>
            <a:r>
              <a:rPr lang="en-IN" dirty="0" smtClean="0"/>
              <a:t> – </a:t>
            </a:r>
            <a:r>
              <a:rPr lang="en-IN" dirty="0" smtClean="0">
                <a:hlinkClick r:id="rId6"/>
              </a:rPr>
              <a:t>Jared.Meredith@live.com</a:t>
            </a:r>
            <a:r>
              <a:rPr lang="en-IN" dirty="0" smtClean="0"/>
              <a:t> </a:t>
            </a:r>
          </a:p>
          <a:p>
            <a:r>
              <a:rPr lang="en-IN" dirty="0" smtClean="0"/>
              <a:t>Other Interests</a:t>
            </a:r>
          </a:p>
          <a:p>
            <a:pPr lvl="1"/>
            <a:r>
              <a:rPr lang="en-IN" dirty="0" smtClean="0">
                <a:hlinkClick r:id="rId7"/>
              </a:rPr>
              <a:t>Foodie on Yelp</a:t>
            </a:r>
            <a:r>
              <a:rPr lang="en-IN" dirty="0" smtClean="0"/>
              <a:t> -&gt; If you ever need a good referral in Knoxville, I’m your guy  </a:t>
            </a:r>
          </a:p>
          <a:p>
            <a:pPr lvl="1"/>
            <a:r>
              <a:rPr lang="en-IN" dirty="0" smtClean="0"/>
              <a:t>Love playing &amp; recording music -&gt; Electric &amp; Acoustic Guitar, Bass, Piano, etc. </a:t>
            </a:r>
          </a:p>
          <a:p>
            <a:pPr lvl="1"/>
            <a:r>
              <a:rPr lang="en-IN" dirty="0" smtClean="0"/>
              <a:t>Favourite games I’m playing -&gt; Final Fantasy 7 Remake, NBA 2K21, and The Avengers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539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US" dirty="0"/>
              <a:t>With 30+ public websites that had a need for testing across multiple platforms and devices we had to evolve our QA practices from manually ran scripts on local computers and personally owned devices. 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Through </a:t>
            </a:r>
            <a:r>
              <a:rPr lang="en-US" dirty="0"/>
              <a:t>this innovation our IT teams were able to deliver a run book to automate QA testing across multiple devices and browsers while invoking it in an automated CICD pipeline. </a:t>
            </a:r>
            <a:endParaRPr lang="en-US" dirty="0" smtClean="0"/>
          </a:p>
          <a:p>
            <a:pPr marL="45720" indent="0">
              <a:buNone/>
            </a:pPr>
            <a:r>
              <a:rPr lang="en-US" b="1" dirty="0" smtClean="0"/>
              <a:t>Learn more about the power of this automation and the value it can bring to your IT organization:</a:t>
            </a:r>
          </a:p>
          <a:p>
            <a:pPr marL="45720" indent="0">
              <a:buNone/>
            </a:pPr>
            <a:r>
              <a:rPr lang="en-US" dirty="0" smtClean="0"/>
              <a:t>1</a:t>
            </a:r>
            <a:r>
              <a:rPr lang="en-US" dirty="0"/>
              <a:t>) Learn and understand the power of integrating cross-platform testing software with CICD pipelines</a:t>
            </a:r>
          </a:p>
          <a:p>
            <a:pPr marL="45720" indent="0">
              <a:buNone/>
            </a:pPr>
            <a:r>
              <a:rPr lang="en-US" dirty="0"/>
              <a:t>2) Hear the lessons learned and challenges that were encountered from what worked and what didn't</a:t>
            </a:r>
          </a:p>
          <a:p>
            <a:pPr marL="45720" indent="0">
              <a:buNone/>
            </a:pPr>
            <a:r>
              <a:rPr lang="en-US" dirty="0"/>
              <a:t>3) Understand some of the prerequisite activities and team buy-in that you should seek to procure and acquire to be successful</a:t>
            </a:r>
          </a:p>
        </p:txBody>
      </p:sp>
    </p:spTree>
    <p:extLst>
      <p:ext uri="{BB962C8B-B14F-4D97-AF65-F5344CB8AC3E}">
        <p14:creationId xmlns:p14="http://schemas.microsoft.com/office/powerpoint/2010/main" val="37660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A388-77A3-4FC7-938A-BAFF03AD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269202"/>
            <a:ext cx="9753600" cy="1325562"/>
          </a:xfrm>
        </p:spPr>
        <p:txBody>
          <a:bodyPr/>
          <a:lstStyle/>
          <a:p>
            <a:r>
              <a:rPr lang="en-IN" dirty="0" smtClean="0"/>
              <a:t>First problem -&gt; no testing 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9752C-09E0-47D9-9952-2B3D77E47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Our end users were assuming developers were testing</a:t>
            </a:r>
          </a:p>
          <a:p>
            <a:pPr marL="274320" lvl="1" indent="0">
              <a:buNone/>
            </a:pPr>
            <a:r>
              <a:rPr lang="en-IN" dirty="0" smtClean="0"/>
              <a:t>“I’m sure IT is testing to make sure everything </a:t>
            </a:r>
            <a:r>
              <a:rPr lang="en-IN" b="1" dirty="0" smtClean="0"/>
              <a:t>works for me</a:t>
            </a:r>
            <a:r>
              <a:rPr lang="en-IN" dirty="0" smtClean="0"/>
              <a:t>”</a:t>
            </a:r>
          </a:p>
          <a:p>
            <a:r>
              <a:rPr lang="en-IN" dirty="0" smtClean="0"/>
              <a:t>Our developers were assuming end users were testing</a:t>
            </a:r>
          </a:p>
          <a:p>
            <a:pPr lvl="1"/>
            <a:r>
              <a:rPr lang="en-IN" dirty="0" smtClean="0"/>
              <a:t>“Since it </a:t>
            </a:r>
            <a:r>
              <a:rPr lang="en-IN" b="1" dirty="0" smtClean="0"/>
              <a:t>works for me</a:t>
            </a:r>
            <a:r>
              <a:rPr lang="en-IN" dirty="0" smtClean="0"/>
              <a:t> I’m sure the end users will call if there’s an issue”</a:t>
            </a:r>
            <a:endParaRPr lang="en-IN" dirty="0"/>
          </a:p>
          <a:p>
            <a:r>
              <a:rPr lang="en-IN" dirty="0"/>
              <a:t>The problem with this is that </a:t>
            </a:r>
            <a:r>
              <a:rPr lang="en-IN" b="1" dirty="0" smtClean="0"/>
              <a:t>bugs </a:t>
            </a:r>
            <a:r>
              <a:rPr lang="en-IN" b="1" dirty="0"/>
              <a:t>will be missed due to a lack of </a:t>
            </a:r>
            <a:r>
              <a:rPr lang="en-IN" b="1" dirty="0" smtClean="0"/>
              <a:t>testing </a:t>
            </a:r>
            <a:r>
              <a:rPr lang="en-IN" b="1" dirty="0"/>
              <a:t>against all </a:t>
            </a:r>
            <a:r>
              <a:rPr lang="en-IN" b="1" dirty="0" smtClean="0"/>
              <a:t>functions</a:t>
            </a:r>
          </a:p>
          <a:p>
            <a:r>
              <a:rPr lang="en-IN" dirty="0" smtClean="0"/>
              <a:t>The consequence? </a:t>
            </a:r>
            <a:r>
              <a:rPr lang="en-IN" b="1" u="sng" dirty="0" smtClean="0"/>
              <a:t>No testing accountability produces buggy products, which will produce unhappy customers.</a:t>
            </a:r>
            <a:r>
              <a:rPr lang="en-IN" dirty="0" smtClean="0"/>
              <a:t> </a:t>
            </a:r>
          </a:p>
          <a:p>
            <a:r>
              <a:rPr lang="en-IN" dirty="0" smtClean="0"/>
              <a:t>Where do we go from here? </a:t>
            </a:r>
            <a:endParaRPr lang="en-IN" dirty="0"/>
          </a:p>
          <a:p>
            <a:endParaRPr lang="en-IN" dirty="0"/>
          </a:p>
          <a:p>
            <a:pPr lvl="1"/>
            <a:endParaRPr lang="en-IN" dirty="0"/>
          </a:p>
        </p:txBody>
      </p:sp>
      <p:pic>
        <p:nvPicPr>
          <p:cNvPr id="1026" name="Picture 2" descr="works fine in dev meanwhile in qa - Disaster Girl | Meme Genera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292" y="149466"/>
            <a:ext cx="2087843" cy="156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5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A388-77A3-4FC7-938A-BAFF03AD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The Initial solution, progress…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9752C-09E0-47D9-9952-2B3D77E47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To start, we instituted a QA resource on the project! </a:t>
            </a:r>
          </a:p>
          <a:p>
            <a:r>
              <a:rPr lang="en-IN" dirty="0" smtClean="0"/>
              <a:t>In every project the same steps were established:</a:t>
            </a:r>
          </a:p>
          <a:p>
            <a:pPr lvl="1"/>
            <a:r>
              <a:rPr lang="en-IN" dirty="0" smtClean="0"/>
              <a:t>Test a </a:t>
            </a:r>
            <a:r>
              <a:rPr lang="en-IN" b="1" dirty="0" smtClean="0"/>
              <a:t>common set of browsers </a:t>
            </a:r>
            <a:r>
              <a:rPr lang="en-IN" dirty="0" smtClean="0"/>
              <a:t>on each function</a:t>
            </a:r>
          </a:p>
          <a:p>
            <a:pPr lvl="1"/>
            <a:r>
              <a:rPr lang="en-IN" dirty="0" smtClean="0"/>
              <a:t>Generate </a:t>
            </a:r>
            <a:r>
              <a:rPr lang="en-IN" b="1" dirty="0" smtClean="0"/>
              <a:t>reusable test scripts</a:t>
            </a:r>
            <a:r>
              <a:rPr lang="en-IN" dirty="0" smtClean="0"/>
              <a:t> that can be repeated</a:t>
            </a:r>
          </a:p>
          <a:p>
            <a:pPr lvl="1"/>
            <a:r>
              <a:rPr lang="en-IN" dirty="0" smtClean="0"/>
              <a:t>Leverage </a:t>
            </a:r>
            <a:r>
              <a:rPr lang="en-IN" b="1" dirty="0" smtClean="0"/>
              <a:t>planned scripted</a:t>
            </a:r>
            <a:r>
              <a:rPr lang="en-IN" dirty="0" smtClean="0"/>
              <a:t> testing to reduce time of manual testing</a:t>
            </a:r>
            <a:endParaRPr lang="en-IN" dirty="0" smtClean="0"/>
          </a:p>
          <a:p>
            <a:pPr lvl="1"/>
            <a:r>
              <a:rPr lang="en-IN" b="1" dirty="0" smtClean="0"/>
              <a:t>Log bugs</a:t>
            </a:r>
            <a:r>
              <a:rPr lang="en-IN" dirty="0" smtClean="0"/>
              <a:t> in a task software to have review before moving further</a:t>
            </a:r>
            <a:endParaRPr lang="en-IN" dirty="0"/>
          </a:p>
          <a:p>
            <a:r>
              <a:rPr lang="en-IN" dirty="0" smtClean="0"/>
              <a:t>The Result? </a:t>
            </a:r>
            <a:r>
              <a:rPr lang="en-IN" b="1" dirty="0" smtClean="0"/>
              <a:t>We saw improvements in quality of releases, reducing problems and improving user experience.</a:t>
            </a:r>
          </a:p>
          <a:p>
            <a:r>
              <a:rPr lang="en-IN" dirty="0" smtClean="0"/>
              <a:t>This is great, BUT, we begin to discover something as we learned in our organization…</a:t>
            </a:r>
            <a:r>
              <a:rPr lang="en-IN" b="1" u="sng" dirty="0" smtClean="0"/>
              <a:t>the need for automation</a:t>
            </a:r>
            <a:r>
              <a:rPr lang="en-IN" dirty="0" smtClean="0"/>
              <a:t>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746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INSIGHTS ON 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development features </a:t>
            </a:r>
            <a:r>
              <a:rPr lang="en-US" b="1" dirty="0"/>
              <a:t>experience aging and bottlenecks</a:t>
            </a:r>
            <a:r>
              <a:rPr lang="en-US" dirty="0"/>
              <a:t> as they travel through a value stream on their way to release. </a:t>
            </a:r>
            <a:endParaRPr lang="en-US" dirty="0" smtClean="0"/>
          </a:p>
          <a:p>
            <a:r>
              <a:rPr lang="en-US" dirty="0" smtClean="0"/>
              <a:t>Utilizing </a:t>
            </a:r>
            <a:r>
              <a:rPr lang="en-US" dirty="0"/>
              <a:t>automation and analyzing testing measurements for trends over time allow your teams to </a:t>
            </a:r>
            <a:r>
              <a:rPr lang="en-US" b="1" dirty="0"/>
              <a:t>predict roadblocks </a:t>
            </a:r>
            <a:r>
              <a:rPr lang="en-US" dirty="0"/>
              <a:t>and </a:t>
            </a:r>
            <a:r>
              <a:rPr lang="en-US" b="1" dirty="0"/>
              <a:t>accelerate </a:t>
            </a:r>
            <a:r>
              <a:rPr lang="en-US" dirty="0"/>
              <a:t>through them.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types of enablement, </a:t>
            </a:r>
            <a:r>
              <a:rPr lang="en-US" b="1" dirty="0"/>
              <a:t>prediction through measurement and automation of tedious activities</a:t>
            </a:r>
            <a:r>
              <a:rPr lang="en-US" dirty="0"/>
              <a:t>, help you </a:t>
            </a:r>
            <a:r>
              <a:rPr lang="en-US" b="1" dirty="0"/>
              <a:t>keep release scope and timing promises</a:t>
            </a:r>
            <a:r>
              <a:rPr lang="en-US" dirty="0"/>
              <a:t> to your business peers.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81" t="18501" r="18249" b="24100"/>
          <a:stretch/>
        </p:blipFill>
        <p:spPr>
          <a:xfrm>
            <a:off x="10198868" y="89049"/>
            <a:ext cx="1800200" cy="16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3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A388-77A3-4FC7-938A-BAFF03AD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4" y="274638"/>
            <a:ext cx="9917358" cy="1325562"/>
          </a:xfrm>
        </p:spPr>
        <p:txBody>
          <a:bodyPr/>
          <a:lstStyle/>
          <a:p>
            <a:r>
              <a:rPr lang="en-IN" dirty="0" smtClean="0"/>
              <a:t>Second problem -&gt; no automation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9752C-09E0-47D9-9952-2B3D77E47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Scripted testing has helped us remove manual testing, but a few barriers still remain:</a:t>
            </a:r>
          </a:p>
          <a:p>
            <a:pPr lvl="1"/>
            <a:r>
              <a:rPr lang="en-IN" u="sng" dirty="0" smtClean="0"/>
              <a:t>Time to delivery of QA process</a:t>
            </a:r>
          </a:p>
          <a:p>
            <a:pPr lvl="2"/>
            <a:r>
              <a:rPr lang="en-IN" dirty="0" smtClean="0"/>
              <a:t>Scripts may be </a:t>
            </a:r>
            <a:r>
              <a:rPr lang="en-IN" b="1" dirty="0" smtClean="0"/>
              <a:t>long running on a local machine </a:t>
            </a:r>
            <a:r>
              <a:rPr lang="en-IN" dirty="0" smtClean="0"/>
              <a:t>(performance)</a:t>
            </a:r>
          </a:p>
          <a:p>
            <a:pPr lvl="2"/>
            <a:r>
              <a:rPr lang="en-IN" dirty="0" smtClean="0"/>
              <a:t>Scripts may not be ran if key resource is </a:t>
            </a:r>
            <a:r>
              <a:rPr lang="en-IN" b="1" dirty="0" smtClean="0"/>
              <a:t>not available to run it </a:t>
            </a:r>
            <a:r>
              <a:rPr lang="en-IN" dirty="0" smtClean="0"/>
              <a:t>(bottleneck)</a:t>
            </a:r>
          </a:p>
          <a:p>
            <a:pPr lvl="1"/>
            <a:r>
              <a:rPr lang="en-IN" u="sng" dirty="0" smtClean="0"/>
              <a:t>Consistency in repetition</a:t>
            </a:r>
          </a:p>
          <a:p>
            <a:pPr lvl="2"/>
            <a:r>
              <a:rPr lang="en-IN" dirty="0" smtClean="0"/>
              <a:t>Locally ran QA scripts may not be able to be </a:t>
            </a:r>
            <a:r>
              <a:rPr lang="en-IN" b="1" dirty="0" smtClean="0"/>
              <a:t>scheduled or invoked as needed</a:t>
            </a:r>
          </a:p>
          <a:p>
            <a:pPr lvl="2"/>
            <a:r>
              <a:rPr lang="en-IN" dirty="0" smtClean="0"/>
              <a:t>Timing may be difficult on resources depending on when </a:t>
            </a:r>
            <a:r>
              <a:rPr lang="en-IN" b="1" dirty="0" smtClean="0"/>
              <a:t>deployments across environments are needed</a:t>
            </a:r>
            <a:endParaRPr lang="en-IN" b="1" dirty="0" smtClean="0"/>
          </a:p>
          <a:p>
            <a:pPr lvl="1"/>
            <a:r>
              <a:rPr lang="en-IN" u="sng" dirty="0" smtClean="0"/>
              <a:t>Actual machine vs. emulated machine</a:t>
            </a:r>
          </a:p>
          <a:p>
            <a:pPr lvl="2"/>
            <a:r>
              <a:rPr lang="en-IN" dirty="0" smtClean="0"/>
              <a:t>The machine / device I have in my hands (</a:t>
            </a:r>
            <a:r>
              <a:rPr lang="en-IN" b="1" dirty="0" smtClean="0"/>
              <a:t>actual</a:t>
            </a:r>
            <a:r>
              <a:rPr lang="en-IN" dirty="0" smtClean="0"/>
              <a:t>)</a:t>
            </a:r>
          </a:p>
          <a:p>
            <a:pPr lvl="2"/>
            <a:r>
              <a:rPr lang="en-IN" dirty="0" smtClean="0"/>
              <a:t>The machine I do not have but need to test (</a:t>
            </a:r>
            <a:r>
              <a:rPr lang="en-IN" b="1" dirty="0" smtClean="0"/>
              <a:t>emulated</a:t>
            </a:r>
            <a:r>
              <a:rPr lang="en-IN" dirty="0" smtClean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545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706090"/>
          </a:xfrm>
        </p:spPr>
        <p:txBody>
          <a:bodyPr/>
          <a:lstStyle/>
          <a:p>
            <a:r>
              <a:rPr lang="en-US" dirty="0" smtClean="0"/>
              <a:t>The next solution -&gt; Add tools!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1014681"/>
            <a:ext cx="9753600" cy="4343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Procure a cross-platform web testing automation capability</a:t>
            </a:r>
          </a:p>
          <a:p>
            <a:r>
              <a:rPr lang="en-US" dirty="0" smtClean="0"/>
              <a:t>Establish your testing scripts into automated code, mapping use cases against a suite of devices</a:t>
            </a:r>
          </a:p>
          <a:p>
            <a:r>
              <a:rPr lang="en-US" dirty="0" smtClean="0"/>
              <a:t>Ensure the tool you select permits for parallel testing, allowing for simultaneous tests to occur at the same time across multiple emulators</a:t>
            </a:r>
            <a:endParaRPr lang="en-US" dirty="0"/>
          </a:p>
          <a:p>
            <a:r>
              <a:rPr lang="en-US" b="1" dirty="0" smtClean="0"/>
              <a:t>Key benefits were immediately realized as we were able to fire off QA testing in 2-3 clicks and to repeat the same tests across multiple devices, operating systems, and web browsers in less than 2/3 time that it would have taken by local scripting and emulation. </a:t>
            </a:r>
          </a:p>
          <a:p>
            <a:r>
              <a:rPr lang="en-US" b="1" dirty="0" smtClean="0"/>
              <a:t>TLDR ---------------------</a:t>
            </a:r>
            <a:r>
              <a:rPr lang="en-US" b="1" dirty="0" smtClean="0">
                <a:sym typeface="Wingdings" panose="05000000000000000000" pitchFamily="2" charset="2"/>
              </a:rPr>
              <a:t>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391" y="4941168"/>
            <a:ext cx="1932045" cy="144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this look like?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64" y="1753370"/>
            <a:ext cx="2592288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Tests can now be ran in parallel to test all devices and browsers consistently</a:t>
            </a:r>
          </a:p>
          <a:p>
            <a:r>
              <a:rPr lang="en-US" dirty="0" smtClean="0"/>
              <a:t>Screenshot is a device session within the </a:t>
            </a:r>
            <a:r>
              <a:rPr lang="en-US" dirty="0" smtClean="0">
                <a:hlinkClick r:id="rId2"/>
              </a:rPr>
              <a:t>Browserstack</a:t>
            </a:r>
            <a:r>
              <a:rPr lang="en-US" dirty="0" smtClean="0"/>
              <a:t> platform.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284" y="1844824"/>
            <a:ext cx="9211500" cy="405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9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this look like?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764" y="1753370"/>
            <a:ext cx="2592288" cy="4343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Previously ran local testing scripts were now able to be pushed to device emulators</a:t>
            </a:r>
          </a:p>
          <a:p>
            <a:r>
              <a:rPr lang="en-US" dirty="0" smtClean="0"/>
              <a:t>Screenshot is a device session within the </a:t>
            </a:r>
            <a:r>
              <a:rPr lang="en-US" dirty="0" smtClean="0">
                <a:hlinkClick r:id="rId2"/>
              </a:rPr>
              <a:t>Browserstack</a:t>
            </a:r>
            <a:r>
              <a:rPr lang="en-US" dirty="0" smtClean="0"/>
              <a:t> platform.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60" y="1753370"/>
            <a:ext cx="8960147" cy="449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A388-77A3-4FC7-938A-BAFF03AD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04" y="274638"/>
            <a:ext cx="11017224" cy="1325562"/>
          </a:xfrm>
        </p:spPr>
        <p:txBody>
          <a:bodyPr/>
          <a:lstStyle/>
          <a:p>
            <a:r>
              <a:rPr lang="en-IN" dirty="0" smtClean="0"/>
              <a:t>The Third Problem: no CICD integration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9752C-09E0-47D9-9952-2B3D77E47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Now that we have the ability to creat</a:t>
            </a:r>
            <a:r>
              <a:rPr lang="en-IN" dirty="0" smtClean="0"/>
              <a:t>e scripts and leverage </a:t>
            </a:r>
            <a:r>
              <a:rPr lang="en-IN" dirty="0" smtClean="0"/>
              <a:t>cross-platform emulated testing capability we’re doing great. </a:t>
            </a:r>
            <a:endParaRPr lang="en-IN" dirty="0"/>
          </a:p>
          <a:p>
            <a:r>
              <a:rPr lang="en-IN" dirty="0" smtClean="0"/>
              <a:t>However, one question still remained in my mind: </a:t>
            </a:r>
            <a:endParaRPr lang="en-IN" b="1" dirty="0" smtClean="0"/>
          </a:p>
          <a:p>
            <a:pPr marL="45720" indent="0" algn="ctr">
              <a:buNone/>
            </a:pPr>
            <a:r>
              <a:rPr lang="en-IN" b="1" dirty="0" smtClean="0"/>
              <a:t>How close can we get this to the development and release lifecycles to deliver and provide an integrated QA process amidst a deployment? </a:t>
            </a:r>
          </a:p>
          <a:p>
            <a:pPr marL="45720" indent="0" algn="ctr">
              <a:buNone/>
            </a:pPr>
            <a:r>
              <a:rPr lang="en-IN" b="1" dirty="0" smtClean="0"/>
              <a:t>Purr-</a:t>
            </a:r>
            <a:r>
              <a:rPr lang="en-IN" b="1" dirty="0" err="1" smtClean="0"/>
              <a:t>plexing</a:t>
            </a:r>
            <a:r>
              <a:rPr lang="en-IN" b="1" dirty="0" smtClean="0"/>
              <a:t> indeed</a:t>
            </a:r>
            <a:endParaRPr lang="en-IN" dirty="0" smtClean="0"/>
          </a:p>
          <a:p>
            <a:pPr marL="45720" indent="0">
              <a:buNone/>
            </a:pPr>
            <a:endParaRPr lang="en-IN" dirty="0" smtClean="0"/>
          </a:p>
        </p:txBody>
      </p:sp>
      <p:pic>
        <p:nvPicPr>
          <p:cNvPr id="8194" name="Picture 2" descr="Deep Thoughts: What is Your Cat Thinking Throughout the Day? | Cat Care of  Vinin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16" y="5032742"/>
            <a:ext cx="1712183" cy="113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0888"/>
            <a:ext cx="12085634" cy="3744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0CA388-77A3-4FC7-938A-BAFF03AD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2" y="274638"/>
            <a:ext cx="11593288" cy="1325562"/>
          </a:xfrm>
        </p:spPr>
        <p:txBody>
          <a:bodyPr/>
          <a:lstStyle/>
          <a:p>
            <a:r>
              <a:rPr lang="en-IN" dirty="0" smtClean="0"/>
              <a:t>The Final Solution: QA + CICD Integration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477788" y="2276872"/>
            <a:ext cx="4032448" cy="14219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By injecting automation in the pipeline, we can push tests prior to anything going to production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4222204" y="3140968"/>
            <a:ext cx="1728192" cy="43204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6727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Prerequisites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website URL link to test</a:t>
            </a:r>
          </a:p>
          <a:p>
            <a:r>
              <a:rPr lang="en-US" dirty="0" smtClean="0"/>
              <a:t>Selenium</a:t>
            </a:r>
          </a:p>
          <a:p>
            <a:pPr lvl="1"/>
            <a:r>
              <a:rPr lang="en-US" dirty="0" smtClean="0"/>
              <a:t>Your test scripts</a:t>
            </a:r>
          </a:p>
          <a:p>
            <a:r>
              <a:rPr lang="en-US" dirty="0" smtClean="0"/>
              <a:t>Azure DevOps</a:t>
            </a:r>
          </a:p>
          <a:p>
            <a:pPr lvl="1"/>
            <a:r>
              <a:rPr lang="en-US" dirty="0" smtClean="0"/>
              <a:t>A created project</a:t>
            </a:r>
          </a:p>
          <a:p>
            <a:pPr lvl="1"/>
            <a:r>
              <a:rPr lang="en-US" dirty="0" smtClean="0"/>
              <a:t>Repos should be enabled</a:t>
            </a:r>
          </a:p>
          <a:p>
            <a:pPr lvl="1"/>
            <a:r>
              <a:rPr lang="en-US" dirty="0" smtClean="0"/>
              <a:t>Pipelines should be enabled </a:t>
            </a:r>
          </a:p>
          <a:p>
            <a:r>
              <a:rPr lang="en-US" dirty="0" smtClean="0"/>
              <a:t>A Browserstack account (trials available):</a:t>
            </a:r>
          </a:p>
          <a:p>
            <a:pPr lvl="1"/>
            <a:r>
              <a:rPr lang="en-US" dirty="0" smtClean="0"/>
              <a:t>Enabled for automate capability ($) </a:t>
            </a:r>
          </a:p>
          <a:p>
            <a:pPr lvl="1"/>
            <a:r>
              <a:rPr lang="en-US" dirty="0" smtClean="0"/>
              <a:t>Leveraging device capabilities</a:t>
            </a:r>
          </a:p>
          <a:p>
            <a:pPr lvl="1"/>
            <a:r>
              <a:rPr lang="en-US" dirty="0" smtClean="0"/>
              <a:t>Created access keys &amp; credentials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23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5603" y="116632"/>
            <a:ext cx="9433048" cy="1325562"/>
          </a:xfrm>
        </p:spPr>
        <p:txBody>
          <a:bodyPr>
            <a:normAutofit/>
          </a:bodyPr>
          <a:lstStyle/>
          <a:p>
            <a:r>
              <a:rPr lang="en-US" dirty="0" smtClean="0"/>
              <a:t>Establish devices to test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974" y="1586210"/>
            <a:ext cx="3044695" cy="478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0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10565430" cy="1325562"/>
          </a:xfrm>
        </p:spPr>
        <p:txBody>
          <a:bodyPr/>
          <a:lstStyle/>
          <a:p>
            <a:r>
              <a:rPr lang="en-US" dirty="0" smtClean="0"/>
              <a:t>Configure your access connection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3823" y="1844824"/>
            <a:ext cx="10959221" cy="349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-171400"/>
            <a:ext cx="9753600" cy="1325562"/>
          </a:xfrm>
        </p:spPr>
        <p:txBody>
          <a:bodyPr/>
          <a:lstStyle/>
          <a:p>
            <a:r>
              <a:rPr lang="en-US" dirty="0" smtClean="0"/>
              <a:t>Connect access to credentials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07" y="1325780"/>
            <a:ext cx="8256411" cy="51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5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7948" y="332656"/>
            <a:ext cx="9753600" cy="1325562"/>
          </a:xfrm>
        </p:spPr>
        <p:txBody>
          <a:bodyPr/>
          <a:lstStyle/>
          <a:p>
            <a:r>
              <a:rPr lang="en-US" dirty="0" smtClean="0"/>
              <a:t>Configure your parallel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92" y="1828800"/>
            <a:ext cx="11427643" cy="458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6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7908" y="188640"/>
            <a:ext cx="9753600" cy="1325562"/>
          </a:xfrm>
        </p:spPr>
        <p:txBody>
          <a:bodyPr/>
          <a:lstStyle/>
          <a:p>
            <a:r>
              <a:rPr lang="en-US" dirty="0" smtClean="0"/>
              <a:t>Configure what parallel runs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8" y="1628800"/>
            <a:ext cx="9372748" cy="47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1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804" y="274638"/>
            <a:ext cx="10945216" cy="1325562"/>
          </a:xfrm>
        </p:spPr>
        <p:txBody>
          <a:bodyPr/>
          <a:lstStyle/>
          <a:p>
            <a:r>
              <a:rPr lang="en-US" dirty="0" smtClean="0"/>
              <a:t>Run your azure devops pipeline with </a:t>
            </a:r>
            <a:r>
              <a:rPr lang="en-US" dirty="0" err="1" smtClean="0"/>
              <a:t>qa</a:t>
            </a:r>
            <a:r>
              <a:rPr lang="en-US" dirty="0" smtClean="0"/>
              <a:t> automation built in!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11" y="1844824"/>
            <a:ext cx="10071205" cy="457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347" y="284126"/>
            <a:ext cx="11855052" cy="1325562"/>
          </a:xfrm>
        </p:spPr>
        <p:txBody>
          <a:bodyPr/>
          <a:lstStyle/>
          <a:p>
            <a:r>
              <a:rPr lang="en-US" dirty="0" smtClean="0"/>
              <a:t>Validate your test results in </a:t>
            </a:r>
            <a:r>
              <a:rPr lang="en-US" dirty="0" err="1" smtClean="0"/>
              <a:t>browserstack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972" y="1609688"/>
            <a:ext cx="7796883" cy="478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Test automation is an investment, and investments take time to produce worth</a:t>
            </a:r>
            <a:r>
              <a:rPr lang="en-US" dirty="0"/>
              <a:t>. Focus on building out stable test environments before heavily investing in test automation. </a:t>
            </a:r>
            <a:endParaRPr lang="en-US" dirty="0" smtClean="0"/>
          </a:p>
          <a:p>
            <a:r>
              <a:rPr lang="en-US" dirty="0" smtClean="0"/>
              <a:t>Shifting </a:t>
            </a:r>
            <a:r>
              <a:rPr lang="en-US" dirty="0"/>
              <a:t>to automated tests will offer the following positive outcomes:</a:t>
            </a:r>
          </a:p>
          <a:p>
            <a:pPr lvl="1"/>
            <a:r>
              <a:rPr lang="en-US" b="1" dirty="0"/>
              <a:t>Enabling skills </a:t>
            </a:r>
            <a:r>
              <a:rPr lang="en-US" dirty="0"/>
              <a:t>to be built in your team thus increasing the capacity, knowledge and capability</a:t>
            </a:r>
          </a:p>
          <a:p>
            <a:pPr lvl="1"/>
            <a:r>
              <a:rPr lang="en-US" dirty="0"/>
              <a:t>Increasing team morale by </a:t>
            </a:r>
            <a:r>
              <a:rPr lang="en-US" b="1" dirty="0"/>
              <a:t>automating tedious tasks and focusing on value adding activities </a:t>
            </a:r>
            <a:r>
              <a:rPr lang="en-US" dirty="0"/>
              <a:t>such as exploratory testing</a:t>
            </a:r>
          </a:p>
          <a:p>
            <a:pPr lvl="1"/>
            <a:r>
              <a:rPr lang="en-US" dirty="0"/>
              <a:t>Decreasing the duration of dev-test iterations when moving from serial manual tests to </a:t>
            </a:r>
            <a:r>
              <a:rPr lang="en-US" b="1" dirty="0"/>
              <a:t>automated tests running in parallel</a:t>
            </a:r>
          </a:p>
          <a:p>
            <a:pPr lvl="1"/>
            <a:r>
              <a:rPr lang="en-US" b="1" dirty="0"/>
              <a:t>Optimizing the cost </a:t>
            </a:r>
            <a:r>
              <a:rPr lang="en-US" dirty="0"/>
              <a:t>of delivering a quality product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81" t="18501" r="18249" b="24100"/>
          <a:stretch/>
        </p:blipFill>
        <p:spPr>
          <a:xfrm>
            <a:off x="10198868" y="89049"/>
            <a:ext cx="1800200" cy="16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836" y="274638"/>
            <a:ext cx="10061378" cy="1325562"/>
          </a:xfrm>
        </p:spPr>
        <p:txBody>
          <a:bodyPr/>
          <a:lstStyle/>
          <a:p>
            <a:r>
              <a:rPr lang="en-US" dirty="0" smtClean="0"/>
              <a:t>Thank you! I hope this was helpful </a:t>
            </a:r>
            <a:r>
              <a:rPr lang="en-US" dirty="0" smtClean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  <p:pic>
        <p:nvPicPr>
          <p:cNvPr id="5122" name="Picture 2" descr="Where can I find some amusing cartoons about software testing? - Software  Quality Assurance &amp; Testing Stack Exchan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069" y="2060848"/>
            <a:ext cx="9240689" cy="287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84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ustralian continent presentatio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maps series, Australian continent presentation (widescreen).potx" id="{1C99A8A9-D045-47EC-BB20-A3866B5803EF}" vid="{8907C220-7A5E-4207-89CF-EDC1BFFCA229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World maps series, Australian continent presentation (widescreen)</Template>
  <TotalTime>454</TotalTime>
  <Words>1113</Words>
  <Application>Microsoft Office PowerPoint</Application>
  <PresentationFormat>Custom</PresentationFormat>
  <Paragraphs>101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</vt:lpstr>
      <vt:lpstr>Australian continent presentation 16x9</vt:lpstr>
      <vt:lpstr>The Power of Cross-Platform Automated Web-Based Testing in CICD Pipelines  Jared Meredith   Test Automation and Digital QA Summit #TAS20</vt:lpstr>
      <vt:lpstr>About me</vt:lpstr>
      <vt:lpstr>Context</vt:lpstr>
      <vt:lpstr>First problem -&gt; no testing  </vt:lpstr>
      <vt:lpstr>The Initial solution, progress…</vt:lpstr>
      <vt:lpstr>KEY INSIGHTS ON AUTOMATION</vt:lpstr>
      <vt:lpstr>Second problem -&gt; no automation</vt:lpstr>
      <vt:lpstr>The next solution -&gt; Add tools! </vt:lpstr>
      <vt:lpstr>What did this look like? </vt:lpstr>
      <vt:lpstr>What did this look like? </vt:lpstr>
      <vt:lpstr>The Third Problem: no CICD integration</vt:lpstr>
      <vt:lpstr>The Final Solution: QA + CICD Integration</vt:lpstr>
      <vt:lpstr>Prerequisites </vt:lpstr>
      <vt:lpstr>Establish devices to test</vt:lpstr>
      <vt:lpstr>Configure your access connection</vt:lpstr>
      <vt:lpstr>Connect access to credentials</vt:lpstr>
      <vt:lpstr>Configure your parallel test</vt:lpstr>
      <vt:lpstr>Configure what parallel runs</vt:lpstr>
      <vt:lpstr>Run your azure devops pipeline with qa automation built in!</vt:lpstr>
      <vt:lpstr>Validate your test results in browserstack</vt:lpstr>
      <vt:lpstr>Closing thoughts</vt:lpstr>
      <vt:lpstr>Thank you! I hope this was helpful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Ritesh Akhaury</dc:creator>
  <cp:lastModifiedBy>Jared Meredith</cp:lastModifiedBy>
  <cp:revision>63</cp:revision>
  <dcterms:created xsi:type="dcterms:W3CDTF">2018-03-05T09:01:18Z</dcterms:created>
  <dcterms:modified xsi:type="dcterms:W3CDTF">2020-09-28T00:03:10Z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